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6" r:id="rId8"/>
    <p:sldId id="261" r:id="rId9"/>
    <p:sldId id="265" r:id="rId10"/>
    <p:sldId id="264" r:id="rId11"/>
    <p:sldId id="267" r:id="rId12"/>
    <p:sldId id="263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05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129423-738A-6573-C0C3-83EDF46493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684AEFC-5E20-9A1F-F94D-8607285AD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6CA1CC-BAE0-A406-EC1E-E11DCFE6C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C88541-4389-5338-7A23-E646A6FBE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6F314E-870E-F8EB-7D67-AE42C7828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227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61ECAB-1F25-36B1-5ACF-E41FC3A7A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5C7CCAB-FEC0-1EA4-F529-0F8EE63E0C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BC2A226-B73E-CF36-FC8C-D8E58995D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0B157A-7D7A-70F1-F2BC-752E164D9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A962F3-8DE0-A5B2-D4A1-EF9712F54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1276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7AD9DC2-D251-B111-4F19-F2A6A41CE1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D4925E2-A1CE-177B-E81B-B3A73BF35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139369-C5F1-BC60-9ADC-E410CD3EB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A0E8D2A-B9E9-033A-D80B-B73BBF851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52BB5B-9965-DBD0-E330-636158B86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9028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B88C61-55E3-D802-ADAE-37B21646F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B79ADC1-E956-492E-8114-97D005614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4DE674-40CE-19A9-4CCF-DFD2C73F3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6869C6-488F-3039-A289-590311167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FE6986-883A-07BC-BB32-EA5C2BCF0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351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AC975F-EEB0-54A2-904F-3A8DE0409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38E0F56-5A6F-8529-4507-C5A854189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212905-70C3-2939-589E-B8F06204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3A607D-5495-28CD-8372-A757AC3B1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3AAF5E6-30CE-5CE4-4810-0C52A54A3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416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215EC9-FF99-BE8D-5177-AB855F18C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7F86B0-DD0D-CA7C-107F-C5A3707C81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4D83913-D953-056E-9E07-C7D624025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B3C1B09-7BF4-0BCA-F312-AAC1EE21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29E31B9-F983-277A-182E-364999AF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4E9B733-118B-FD39-AD53-7F2D6A52C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723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03B7B4-329C-D95D-F2AF-CA976F7F2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9AC752-C033-2BBE-1546-6764EEFD1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3FFFC72-18F5-AE6C-607C-61C3585C9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00A9D89-B202-3ACA-46BF-1EC6DF4BF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AA4367B-748C-D029-B3C5-E4EC73EBE0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8D34DF4-16D9-DA72-7B70-2A502715D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AB97C3F-976A-56E3-F05D-7A16486B7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306C6E6-F406-5066-A9C8-C70D6B68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092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483FC0-A8A4-53EC-4A8A-1EF3999B6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9E0EC73-A785-13E6-097B-C2E9D83B1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44BE55-36B8-311D-3494-F1501860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BA37340-A649-524B-44B1-F0173199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321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7F1AA22-2735-1DC5-940D-877009B7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C042C3B-9894-1502-2940-D92F0CA87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1D8E7F-F51E-3B53-29A1-191AAB4D4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146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E414C3-A26B-3C56-925D-9287776C7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711F20-3958-0202-600D-D3B0E27DD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DDAE962-A33F-34B5-8D79-C403A8705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D924D82-8AD2-F556-303C-BB9977C45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CE4A05E-D6C1-C0FC-EE01-AD09DA672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4D847B-EAD2-EA42-FB2C-E1541A234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530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24B5A6-0962-9752-D929-FA4B2F25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A66BB54-1C49-4E0D-7AD3-B06165DFB0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AC56E46-1BD0-7418-FDB7-3319F44DE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05D527A-5807-B317-19A2-81EA1AFC2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E89D5E4-0670-90C3-434E-7C5424000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315BA34-FCB8-FDEA-5E73-D4569C4A9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686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CC981A1-A661-03B4-DBB2-5EDE4C2D0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B56B80-9594-D731-C5E8-E00D1BE26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935581-6C89-C116-A4C1-7589CDD1B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626C-989D-4F98-9785-B79248C04838}" type="datetimeFigureOut">
              <a:rPr lang="zh-CN" altLang="en-US" smtClean="0"/>
              <a:t>2024/2/16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0C49FDF-735B-3108-FBA8-BC28AA71DB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AF6579-E794-F1E2-2A93-6297AA4B95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B6BD8-AF62-4317-99FD-8F3F624B24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20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1380A4-AEB8-368B-48E5-9B237C1F67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动态规划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82668B3-393C-DF92-8165-78BC77A540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5470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7E18C1-73CB-A93E-6FAB-6441F95F4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最大子段和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3F011-056E-F6B5-D900-8D7BD79AA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给定一个数列，要求找到数列上的一个区间，这个区间上的数加起来的和最大</a:t>
            </a:r>
          </a:p>
        </p:txBody>
      </p:sp>
    </p:spTree>
    <p:extLst>
      <p:ext uri="{BB962C8B-B14F-4D97-AF65-F5344CB8AC3E}">
        <p14:creationId xmlns:p14="http://schemas.microsoft.com/office/powerpoint/2010/main" val="374144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B84964-D9D4-9546-EE10-4383C126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最大子段和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8A4D4E5-631F-70AE-A859-6549A8C78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考虑将数列的每个位置设为状态</a:t>
            </a:r>
            <a:endParaRPr lang="en-US" altLang="zh-CN" dirty="0"/>
          </a:p>
          <a:p>
            <a:r>
              <a:rPr lang="zh-CN" altLang="en-US" dirty="0"/>
              <a:t>维护每个位置作为子段结尾时的最大子段和</a:t>
            </a:r>
            <a:endParaRPr lang="en-US" altLang="zh-CN" dirty="0"/>
          </a:p>
          <a:p>
            <a:r>
              <a:rPr lang="zh-CN" altLang="en-US" dirty="0"/>
              <a:t>那么这个位置前面也是一个子段</a:t>
            </a:r>
            <a:endParaRPr lang="en-US" altLang="zh-CN" dirty="0"/>
          </a:p>
          <a:p>
            <a:r>
              <a:rPr lang="zh-CN" altLang="en-US" dirty="0"/>
              <a:t>因此，这个位置要么单独一个作为一段，要么和它前面那个位置的最大子段拼起来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882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A96861-2C1B-C380-1A12-523CA3186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最长上升子序列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BB0B8B-025B-61F0-7BE0-9E733EBAA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给定一个数列，求它的最长上升子序列</a:t>
            </a:r>
          </a:p>
        </p:txBody>
      </p:sp>
    </p:spTree>
    <p:extLst>
      <p:ext uri="{BB962C8B-B14F-4D97-AF65-F5344CB8AC3E}">
        <p14:creationId xmlns:p14="http://schemas.microsoft.com/office/powerpoint/2010/main" val="261786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DBD7C1-0428-EFEF-D63B-5F1B33A57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最长上升子序列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65DA58A-F653-3967-CB44-267274D95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和前面一题类似，将数列的每个位置设为状态，维护每个位置作为子段结尾时的最长上升子序列</a:t>
            </a:r>
            <a:endParaRPr lang="en-US" altLang="zh-CN" dirty="0"/>
          </a:p>
          <a:p>
            <a:r>
              <a:rPr lang="zh-CN" altLang="en-US" dirty="0"/>
              <a:t>还是考虑找它前面的上升子序列，并将它放在后面得到一个新的</a:t>
            </a:r>
            <a:endParaRPr lang="en-US" altLang="zh-CN" dirty="0"/>
          </a:p>
          <a:p>
            <a:r>
              <a:rPr lang="zh-CN" altLang="en-US" dirty="0"/>
              <a:t>那么就需要枚举上一个数的出现位置，并取最长的进行转移</a:t>
            </a:r>
            <a:endParaRPr lang="en-US" altLang="zh-CN" dirty="0"/>
          </a:p>
          <a:p>
            <a:r>
              <a:rPr lang="en-US" altLang="zh-CN" dirty="0"/>
              <a:t>O(n^2)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498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68D415-9FA4-28BD-D6E3-AA77F6DE1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最长公共子序列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C3A5EB-58B0-35A5-D98F-3C2EFFA09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求两个序列的最长公共子序列</a:t>
            </a:r>
          </a:p>
        </p:txBody>
      </p:sp>
    </p:spTree>
    <p:extLst>
      <p:ext uri="{BB962C8B-B14F-4D97-AF65-F5344CB8AC3E}">
        <p14:creationId xmlns:p14="http://schemas.microsoft.com/office/powerpoint/2010/main" val="77226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84D98-1EC1-77F7-34C9-DE6F4235B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最长公共子序列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E0C2E8B-ECBB-1396-D742-DCFA67108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如果两个序列最后一个元素相等，那么可以将它们匹配，然后求前面部分的最长公共子序列</a:t>
            </a:r>
            <a:endParaRPr lang="en-US" altLang="zh-CN" dirty="0"/>
          </a:p>
          <a:p>
            <a:r>
              <a:rPr lang="zh-CN" altLang="en-US" dirty="0"/>
              <a:t>否则，一定有一个元素是无法匹配的</a:t>
            </a:r>
            <a:endParaRPr lang="en-US" altLang="zh-CN" dirty="0"/>
          </a:p>
          <a:p>
            <a:r>
              <a:rPr lang="zh-CN" altLang="en-US" dirty="0"/>
              <a:t>令 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 </a:t>
            </a:r>
            <a:r>
              <a:rPr lang="zh-CN" altLang="en-US" dirty="0"/>
              <a:t>表示第一个序列前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个元素，第二个序列前 </a:t>
            </a:r>
            <a:r>
              <a:rPr lang="en-US" altLang="zh-CN" dirty="0"/>
              <a:t>j </a:t>
            </a:r>
            <a:r>
              <a:rPr lang="zh-CN" altLang="en-US" dirty="0"/>
              <a:t>个元素的最长公共子序列</a:t>
            </a:r>
            <a:endParaRPr lang="en-US" altLang="zh-CN" dirty="0"/>
          </a:p>
          <a:p>
            <a:r>
              <a:rPr lang="zh-CN" altLang="en-US" dirty="0"/>
              <a:t>若 </a:t>
            </a:r>
            <a:r>
              <a:rPr lang="en-US" altLang="zh-CN" dirty="0" err="1"/>
              <a:t>a_i</a:t>
            </a:r>
            <a:r>
              <a:rPr lang="en-US" altLang="zh-CN" dirty="0"/>
              <a:t>=</a:t>
            </a:r>
            <a:r>
              <a:rPr lang="en-US" altLang="zh-CN" dirty="0" err="1"/>
              <a:t>b_j</a:t>
            </a:r>
            <a:r>
              <a:rPr lang="zh-CN" altLang="en-US" dirty="0"/>
              <a:t>，则 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][j]=f[i-1][j-1]+1</a:t>
            </a:r>
          </a:p>
          <a:p>
            <a:r>
              <a:rPr lang="zh-CN" altLang="en-US" dirty="0"/>
              <a:t>否则 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][j]=max{f[i-1][j],f[</a:t>
            </a:r>
            <a:r>
              <a:rPr lang="en-US" altLang="zh-CN" dirty="0" err="1"/>
              <a:t>i</a:t>
            </a:r>
            <a:r>
              <a:rPr lang="en-US" altLang="zh-CN" dirty="0"/>
              <a:t>][j-1]}</a:t>
            </a:r>
          </a:p>
          <a:p>
            <a:r>
              <a:rPr lang="en-US" altLang="zh-CN" dirty="0"/>
              <a:t>O(n^2)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9144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D54B99-584F-1019-E136-BF6C98D36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洛谷</a:t>
            </a:r>
            <a:r>
              <a:rPr lang="en-US" altLang="zh-CN" dirty="0"/>
              <a:t>P1651 </a:t>
            </a:r>
            <a:r>
              <a:rPr lang="zh-CN" altLang="en-US" dirty="0"/>
              <a:t>塔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B57471-0EA0-F93F-A3BD-70B286DF2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 </a:t>
            </a:r>
            <a:r>
              <a:rPr lang="en-US" altLang="zh-CN" dirty="0"/>
              <a:t>n </a:t>
            </a:r>
            <a:r>
              <a:rPr lang="zh-CN" altLang="en-US" dirty="0"/>
              <a:t>个木块，每个木块有个高度</a:t>
            </a:r>
            <a:endParaRPr lang="en-US" altLang="zh-CN" dirty="0"/>
          </a:p>
          <a:p>
            <a:r>
              <a:rPr lang="zh-CN" altLang="en-US" dirty="0"/>
              <a:t>要求用这些木块搭两座塔，高度相等</a:t>
            </a:r>
            <a:endParaRPr lang="en-US" altLang="zh-CN" dirty="0"/>
          </a:p>
          <a:p>
            <a:r>
              <a:rPr lang="zh-CN" altLang="en-US" dirty="0"/>
              <a:t>问最高多少</a:t>
            </a:r>
            <a:endParaRPr lang="en-US" altLang="zh-CN" dirty="0"/>
          </a:p>
          <a:p>
            <a:r>
              <a:rPr lang="en-US" altLang="zh-CN" dirty="0"/>
              <a:t>n&lt;=50 </a:t>
            </a:r>
            <a:r>
              <a:rPr lang="zh-CN" altLang="en-US" dirty="0"/>
              <a:t>木块高度 </a:t>
            </a:r>
            <a:r>
              <a:rPr lang="en-US" altLang="zh-CN" dirty="0"/>
              <a:t>&lt;=100000</a:t>
            </a:r>
          </a:p>
          <a:p>
            <a:r>
              <a:rPr lang="zh-CN" altLang="en-US" dirty="0"/>
              <a:t>总高度 </a:t>
            </a:r>
            <a:r>
              <a:rPr lang="en-US" altLang="zh-CN" dirty="0"/>
              <a:t>&lt;=500000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0026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0D214A-4C06-F0E4-3B35-DE159C453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洛谷</a:t>
            </a:r>
            <a:r>
              <a:rPr lang="en-US" altLang="zh-CN" dirty="0"/>
              <a:t>P1651 </a:t>
            </a:r>
            <a:r>
              <a:rPr lang="zh-CN" altLang="en-US" dirty="0"/>
              <a:t>塔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6AEFDA-9CB8-916B-8572-01EF7E5A1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如何设计状态？</a:t>
            </a:r>
            <a:endParaRPr lang="en-US" altLang="zh-CN" dirty="0"/>
          </a:p>
          <a:p>
            <a:r>
              <a:rPr lang="zh-CN" altLang="en-US" dirty="0"/>
              <a:t>考虑将两座塔的高度放状态里，信息为是否存在这些方案</a:t>
            </a:r>
            <a:endParaRPr lang="en-US" altLang="zh-CN" dirty="0"/>
          </a:p>
          <a:p>
            <a:r>
              <a:rPr lang="zh-CN" altLang="en-US" dirty="0"/>
              <a:t>状态数巨大</a:t>
            </a:r>
            <a:endParaRPr lang="en-US" altLang="zh-CN" dirty="0"/>
          </a:p>
          <a:p>
            <a:r>
              <a:rPr lang="zh-CN" altLang="en-US" dirty="0"/>
              <a:t>两座塔的高度差相同时，显然最高的才是有价值的</a:t>
            </a:r>
            <a:endParaRPr lang="en-US" altLang="zh-CN" dirty="0"/>
          </a:p>
          <a:p>
            <a:r>
              <a:rPr lang="zh-CN" altLang="en-US" dirty="0"/>
              <a:t>因此将高度差作为状态，信息为</a:t>
            </a:r>
            <a:r>
              <a:rPr lang="en-US" altLang="zh-CN" dirty="0"/>
              <a:t>(</a:t>
            </a:r>
            <a:r>
              <a:rPr lang="zh-CN" altLang="en-US" dirty="0"/>
              <a:t>较矮的塔的</a:t>
            </a:r>
            <a:r>
              <a:rPr lang="en-US" altLang="zh-CN" dirty="0"/>
              <a:t>)</a:t>
            </a:r>
            <a:r>
              <a:rPr lang="zh-CN" altLang="en-US" dirty="0"/>
              <a:t>高度</a:t>
            </a:r>
            <a:endParaRPr lang="en-US" altLang="zh-CN" dirty="0"/>
          </a:p>
          <a:p>
            <a:r>
              <a:rPr lang="en-US" altLang="zh-CN" dirty="0"/>
              <a:t>O(</a:t>
            </a:r>
            <a:r>
              <a:rPr lang="en-US" altLang="zh-CN" dirty="0" err="1"/>
              <a:t>nV</a:t>
            </a:r>
            <a:r>
              <a:rPr lang="en-US" altLang="zh-CN" dirty="0"/>
              <a:t>)</a:t>
            </a:r>
            <a:r>
              <a:rPr lang="zh-CN" altLang="en-US" dirty="0"/>
              <a:t>，</a:t>
            </a:r>
            <a:r>
              <a:rPr lang="en-US" altLang="zh-CN" dirty="0"/>
              <a:t>V </a:t>
            </a:r>
            <a:r>
              <a:rPr lang="zh-CN" altLang="en-US" dirty="0"/>
              <a:t>是值域</a:t>
            </a:r>
          </a:p>
        </p:txBody>
      </p:sp>
    </p:spTree>
    <p:extLst>
      <p:ext uri="{BB962C8B-B14F-4D97-AF65-F5344CB8AC3E}">
        <p14:creationId xmlns:p14="http://schemas.microsoft.com/office/powerpoint/2010/main" val="264968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B641D4-230C-D352-CA91-A983348C8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NOIP2015 </a:t>
            </a:r>
            <a:r>
              <a:rPr lang="zh-CN" altLang="en-US" dirty="0"/>
              <a:t>子串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165641-52CE-CE30-F5B6-7B372B795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给定两个字符串 </a:t>
            </a:r>
            <a:r>
              <a:rPr lang="en-US" altLang="zh-CN" dirty="0"/>
              <a:t>A,B</a:t>
            </a:r>
            <a:r>
              <a:rPr lang="zh-CN" altLang="en-US" dirty="0"/>
              <a:t>，长度分别为 </a:t>
            </a:r>
            <a:r>
              <a:rPr lang="en-US" altLang="zh-CN" dirty="0" err="1"/>
              <a:t>n,m</a:t>
            </a:r>
            <a:endParaRPr lang="en-US" altLang="zh-CN" dirty="0"/>
          </a:p>
          <a:p>
            <a:r>
              <a:rPr lang="zh-CN" altLang="en-US" dirty="0"/>
              <a:t>要求从 </a:t>
            </a:r>
            <a:r>
              <a:rPr lang="en-US" altLang="zh-CN" dirty="0"/>
              <a:t>A </a:t>
            </a:r>
            <a:r>
              <a:rPr lang="zh-CN" altLang="en-US" dirty="0"/>
              <a:t>中选 </a:t>
            </a:r>
            <a:r>
              <a:rPr lang="en-US" altLang="zh-CN" dirty="0"/>
              <a:t>k </a:t>
            </a:r>
            <a:r>
              <a:rPr lang="zh-CN" altLang="en-US" dirty="0"/>
              <a:t>个互不重叠的非空子串，然后按次序拼起来得到 </a:t>
            </a:r>
            <a:r>
              <a:rPr lang="en-US" altLang="zh-CN" dirty="0"/>
              <a:t>B</a:t>
            </a:r>
          </a:p>
          <a:p>
            <a:r>
              <a:rPr lang="zh-CN" altLang="en-US" dirty="0"/>
              <a:t>问有多少种不同的方案。</a:t>
            </a:r>
            <a:endParaRPr lang="en-US" altLang="zh-CN" dirty="0"/>
          </a:p>
          <a:p>
            <a:r>
              <a:rPr lang="en-US" altLang="zh-CN" dirty="0"/>
              <a:t>n&lt;=1000 m&lt;=100 k&lt;=m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688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CC8A0E-9BB9-8C9B-A72A-0D71904C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NOIP2015 </a:t>
            </a:r>
            <a:r>
              <a:rPr lang="zh-CN" altLang="en-US" dirty="0"/>
              <a:t>子串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F6A154-E219-F4E5-5FF4-78D2FEA7A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考虑逐位匹配 </a:t>
            </a:r>
            <a:r>
              <a:rPr lang="en-US" altLang="zh-CN" dirty="0"/>
              <a:t>B </a:t>
            </a:r>
            <a:r>
              <a:rPr lang="zh-CN" altLang="en-US" dirty="0"/>
              <a:t>的每个字符</a:t>
            </a:r>
            <a:endParaRPr lang="en-US" altLang="zh-CN" dirty="0"/>
          </a:p>
          <a:p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][j][k] </a:t>
            </a:r>
            <a:r>
              <a:rPr lang="zh-CN" altLang="en-US" dirty="0"/>
              <a:t>表示</a:t>
            </a:r>
            <a:r>
              <a:rPr lang="en-US" altLang="zh-CN" dirty="0"/>
              <a:t> A </a:t>
            </a:r>
            <a:r>
              <a:rPr lang="zh-CN" altLang="en-US" dirty="0"/>
              <a:t>前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个字符匹配了 </a:t>
            </a:r>
            <a:r>
              <a:rPr lang="en-US" altLang="zh-CN" dirty="0"/>
              <a:t>B </a:t>
            </a:r>
            <a:r>
              <a:rPr lang="zh-CN" altLang="en-US" dirty="0"/>
              <a:t>前 </a:t>
            </a:r>
            <a:r>
              <a:rPr lang="en-US" altLang="zh-CN" dirty="0"/>
              <a:t>j </a:t>
            </a:r>
            <a:r>
              <a:rPr lang="zh-CN" altLang="en-US" dirty="0"/>
              <a:t>个字符，已经选了 </a:t>
            </a:r>
            <a:r>
              <a:rPr lang="en-US" altLang="zh-CN" dirty="0"/>
              <a:t>k </a:t>
            </a:r>
            <a:r>
              <a:rPr lang="zh-CN" altLang="en-US" dirty="0"/>
              <a:t>段的方案数</a:t>
            </a:r>
            <a:endParaRPr lang="en-US" altLang="zh-CN" dirty="0"/>
          </a:p>
          <a:p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和之前选的拼在一起，要求 </a:t>
            </a:r>
            <a:r>
              <a:rPr lang="en-US" altLang="zh-CN" dirty="0"/>
              <a:t>i-1 </a:t>
            </a:r>
            <a:r>
              <a:rPr lang="zh-CN" altLang="en-US" dirty="0"/>
              <a:t>必须选</a:t>
            </a:r>
            <a:endParaRPr lang="en-US" altLang="zh-CN" dirty="0"/>
          </a:p>
          <a:p>
            <a:r>
              <a:rPr lang="zh-CN" altLang="en-US" dirty="0"/>
              <a:t>因此加一维表示 </a:t>
            </a:r>
            <a:r>
              <a:rPr lang="en-US" altLang="zh-CN" dirty="0" err="1"/>
              <a:t>i</a:t>
            </a:r>
            <a:r>
              <a:rPr lang="en-US" altLang="zh-CN" dirty="0"/>
              <a:t> </a:t>
            </a:r>
            <a:r>
              <a:rPr lang="zh-CN" altLang="en-US" dirty="0"/>
              <a:t>这个位置是否选择</a:t>
            </a:r>
            <a:endParaRPr lang="en-US" altLang="zh-CN" dirty="0"/>
          </a:p>
          <a:p>
            <a:r>
              <a:rPr lang="en-US" altLang="zh-CN" dirty="0"/>
              <a:t>O(</a:t>
            </a:r>
            <a:r>
              <a:rPr lang="en-US" altLang="zh-CN" dirty="0" err="1"/>
              <a:t>nmk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286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9C43D19-03C6-C69F-4F07-04B98E41D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动态规划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7D3A8F-6B7A-59E7-F1E8-8EFF89BC4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通过求解子问题，并通过合并子问题的解来得到原问题的解的一种方法</a:t>
            </a:r>
            <a:endParaRPr lang="en-US" altLang="zh-CN" dirty="0"/>
          </a:p>
          <a:p>
            <a:r>
              <a:rPr lang="zh-CN" altLang="en-US" dirty="0"/>
              <a:t>通常用于求解一些最优化问题</a:t>
            </a:r>
            <a:endParaRPr lang="en-US" altLang="zh-CN" dirty="0"/>
          </a:p>
          <a:p>
            <a:r>
              <a:rPr lang="zh-CN" altLang="en-US" dirty="0"/>
              <a:t>对于一些计数问题，也可以类似地使用动态规划求解</a:t>
            </a:r>
          </a:p>
        </p:txBody>
      </p:sp>
    </p:spTree>
    <p:extLst>
      <p:ext uri="{BB962C8B-B14F-4D97-AF65-F5344CB8AC3E}">
        <p14:creationId xmlns:p14="http://schemas.microsoft.com/office/powerpoint/2010/main" val="335888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748664-93E5-3363-200A-55D3F3B7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CSP-J 2020 </a:t>
            </a:r>
            <a:r>
              <a:rPr lang="zh-CN" altLang="en-US" dirty="0"/>
              <a:t>方格取数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EA694EF-BFBB-85B1-482A-C1DFAE97D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 </a:t>
            </a:r>
            <a:r>
              <a:rPr lang="en-US" altLang="zh-CN" dirty="0" err="1"/>
              <a:t>n×m</a:t>
            </a:r>
            <a:r>
              <a:rPr lang="en-US" altLang="zh-CN" dirty="0"/>
              <a:t> </a:t>
            </a:r>
            <a:r>
              <a:rPr lang="zh-CN" altLang="en-US" dirty="0"/>
              <a:t>的方格图，每个格子有一个数，有正有负</a:t>
            </a:r>
            <a:endParaRPr lang="en-US" altLang="zh-CN" dirty="0"/>
          </a:p>
          <a:p>
            <a:r>
              <a:rPr lang="zh-CN" altLang="en-US" dirty="0"/>
              <a:t>你要从左上角走到右下角</a:t>
            </a:r>
            <a:endParaRPr lang="en-US" altLang="zh-CN" dirty="0"/>
          </a:p>
          <a:p>
            <a:r>
              <a:rPr lang="zh-CN" altLang="en-US" dirty="0"/>
              <a:t>你只能往上、下、右走，且不能走已经走过的格子</a:t>
            </a:r>
            <a:endParaRPr lang="en-US" altLang="zh-CN" dirty="0"/>
          </a:p>
          <a:p>
            <a:r>
              <a:rPr lang="zh-CN" altLang="en-US" dirty="0"/>
              <a:t>求一条路径，使得经过的格子上的数的和最大</a:t>
            </a:r>
            <a:endParaRPr lang="en-US" altLang="zh-CN" dirty="0"/>
          </a:p>
          <a:p>
            <a:r>
              <a:rPr lang="en-US" altLang="zh-CN" dirty="0" err="1"/>
              <a:t>n,m</a:t>
            </a:r>
            <a:r>
              <a:rPr lang="en-US" altLang="zh-CN" dirty="0"/>
              <a:t>&lt;=1000</a:t>
            </a:r>
          </a:p>
        </p:txBody>
      </p:sp>
    </p:spTree>
    <p:extLst>
      <p:ext uri="{BB962C8B-B14F-4D97-AF65-F5344CB8AC3E}">
        <p14:creationId xmlns:p14="http://schemas.microsoft.com/office/powerpoint/2010/main" val="307003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6E1CB3-6C1D-85E4-C0E9-09EA20C44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CSP-J 2020 </a:t>
            </a:r>
            <a:r>
              <a:rPr lang="zh-CN" altLang="en-US" dirty="0"/>
              <a:t>方格取数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E9CEDB9-3673-5EF4-AF85-505D9359E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由于只能往右走，因此可以从左往右一列一列转移</a:t>
            </a:r>
            <a:endParaRPr lang="en-US" altLang="zh-CN" dirty="0"/>
          </a:p>
          <a:p>
            <a:r>
              <a:rPr lang="zh-CN" altLang="en-US" dirty="0"/>
              <a:t>在同一列上只能往一个方向一直走</a:t>
            </a:r>
            <a:endParaRPr lang="en-US" altLang="zh-CN" dirty="0"/>
          </a:p>
          <a:p>
            <a:r>
              <a:rPr lang="zh-CN" altLang="en-US" dirty="0"/>
              <a:t>可以两个方向分开考虑</a:t>
            </a:r>
            <a:endParaRPr lang="en-US" altLang="zh-CN" dirty="0"/>
          </a:p>
          <a:p>
            <a:r>
              <a:rPr lang="zh-CN" altLang="en-US" dirty="0"/>
              <a:t>令 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 </a:t>
            </a:r>
            <a:r>
              <a:rPr lang="zh-CN" altLang="en-US" dirty="0"/>
              <a:t>和 </a:t>
            </a:r>
            <a:r>
              <a:rPr lang="en-US" altLang="zh-CN" dirty="0"/>
              <a:t>G[</a:t>
            </a:r>
            <a:r>
              <a:rPr lang="en-US" altLang="zh-CN" dirty="0" err="1"/>
              <a:t>i</a:t>
            </a:r>
            <a:r>
              <a:rPr lang="en-US" altLang="zh-CN" dirty="0"/>
              <a:t>][j] </a:t>
            </a:r>
            <a:r>
              <a:rPr lang="zh-CN" altLang="en-US" dirty="0"/>
              <a:t>分别表示往上走和往下走到 </a:t>
            </a:r>
            <a:r>
              <a:rPr lang="en-US" altLang="zh-CN" dirty="0"/>
              <a:t>(</a:t>
            </a:r>
            <a:r>
              <a:rPr lang="en-US" altLang="zh-CN" dirty="0" err="1"/>
              <a:t>i,j</a:t>
            </a:r>
            <a:r>
              <a:rPr lang="en-US" altLang="zh-CN" dirty="0"/>
              <a:t>) </a:t>
            </a:r>
            <a:r>
              <a:rPr lang="zh-CN" altLang="en-US" dirty="0"/>
              <a:t>的最大值</a:t>
            </a:r>
            <a:endParaRPr lang="en-US" altLang="zh-CN" dirty="0"/>
          </a:p>
          <a:p>
            <a:r>
              <a:rPr lang="en-US" altLang="zh-CN"/>
              <a:t>O(n^2)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2076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FDDD93-872C-86C7-2D77-12735B21D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动态规划的性质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CC4B44-0613-1966-5D58-84AC8E0D6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最优子结构</a:t>
            </a:r>
            <a:endParaRPr lang="en-US" altLang="zh-CN" dirty="0"/>
          </a:p>
          <a:p>
            <a:r>
              <a:rPr lang="zh-CN" altLang="en-US" dirty="0"/>
              <a:t>问题的最优解包含子问题的最优解</a:t>
            </a:r>
          </a:p>
        </p:txBody>
      </p:sp>
    </p:spTree>
    <p:extLst>
      <p:ext uri="{BB962C8B-B14F-4D97-AF65-F5344CB8AC3E}">
        <p14:creationId xmlns:p14="http://schemas.microsoft.com/office/powerpoint/2010/main" val="4260752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5D4DE5-152F-2B81-B66A-9615543FF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动态规划的性质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0008286-3A4B-0F02-316E-F9F2B27F1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重复子问题</a:t>
            </a:r>
            <a:endParaRPr lang="en-US" altLang="zh-CN" dirty="0"/>
          </a:p>
          <a:p>
            <a:r>
              <a:rPr lang="zh-CN" altLang="en-US" dirty="0"/>
              <a:t>求解时，对一个子问题反复调用</a:t>
            </a:r>
          </a:p>
        </p:txBody>
      </p:sp>
    </p:spTree>
    <p:extLst>
      <p:ext uri="{BB962C8B-B14F-4D97-AF65-F5344CB8AC3E}">
        <p14:creationId xmlns:p14="http://schemas.microsoft.com/office/powerpoint/2010/main" val="105412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3C1F68-B112-8EF4-3868-955432086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动态规划的性质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CBC5C0B-9547-54B2-056C-4C53A0DE7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状态和状态转移方程的设计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060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D8D3E4-3D1E-5C2E-0DE5-2D53D8580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解题步骤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6D641ED-C4F7-F87D-5C41-993EBD7F5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分析问题是否具有最优子结构、重复子问题</a:t>
            </a:r>
            <a:endParaRPr lang="en-US" altLang="zh-CN" dirty="0"/>
          </a:p>
          <a:p>
            <a:r>
              <a:rPr lang="zh-CN" altLang="en-US" dirty="0"/>
              <a:t>设计状态和维护的信息，写出状态转移方程和初值</a:t>
            </a:r>
            <a:endParaRPr lang="en-US" altLang="zh-CN" dirty="0"/>
          </a:p>
          <a:p>
            <a:r>
              <a:rPr lang="zh-CN" altLang="en-US" dirty="0"/>
              <a:t>按照合理的顺序转移，并写出代码</a:t>
            </a:r>
          </a:p>
        </p:txBody>
      </p:sp>
    </p:spTree>
    <p:extLst>
      <p:ext uri="{BB962C8B-B14F-4D97-AF65-F5344CB8AC3E}">
        <p14:creationId xmlns:p14="http://schemas.microsoft.com/office/powerpoint/2010/main" val="125644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FEFE6B-BC37-BDB4-5EC7-6FD28228A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时空复杂度分析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DDC73F-926F-344F-D388-7EB6B655D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一般来说，动态规划的时间复杂度为状态数乘上单个状态转移的时间复杂度</a:t>
            </a:r>
            <a:endParaRPr lang="en-US" altLang="zh-CN" dirty="0"/>
          </a:p>
          <a:p>
            <a:r>
              <a:rPr lang="zh-CN" altLang="en-US" dirty="0"/>
              <a:t>空间复杂度为状态数</a:t>
            </a:r>
            <a:endParaRPr lang="en-US" altLang="zh-CN" dirty="0"/>
          </a:p>
          <a:p>
            <a:r>
              <a:rPr lang="zh-CN" altLang="en-US" dirty="0"/>
              <a:t>合理设计状态和状态转移方程能有效优化时空复杂度。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506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88BBFE-3FC6-0535-E65C-F569250F3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数字三角形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1EBECA-650A-EE2A-6C03-292B9181F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给定一个数字三角形</a:t>
            </a:r>
            <a:endParaRPr lang="en-US" altLang="zh-CN" dirty="0"/>
          </a:p>
          <a:p>
            <a:r>
              <a:rPr lang="zh-CN" altLang="en-US" dirty="0"/>
              <a:t>要求找一条从最上面的点到最下层的路径</a:t>
            </a:r>
            <a:endParaRPr lang="en-US" altLang="zh-CN" dirty="0"/>
          </a:p>
          <a:p>
            <a:r>
              <a:rPr lang="zh-CN" altLang="en-US" dirty="0"/>
              <a:t>要求经过的点上的数的和最大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305F70A-E89C-099F-6941-6F7B92B302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372" y="2844500"/>
            <a:ext cx="4046571" cy="34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13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2B1356-EF4D-8F4A-5595-F5C0C74C7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数字三角形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AE4707-4D9D-7BC8-DA3B-F35AEF195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考虑以层作为状态，维护起点到每层的最大值</a:t>
            </a:r>
            <a:endParaRPr lang="en-US" altLang="zh-CN" dirty="0"/>
          </a:p>
          <a:p>
            <a:r>
              <a:rPr lang="zh-CN" altLang="en-US" dirty="0"/>
              <a:t>这样无法进行状态转移</a:t>
            </a:r>
            <a:endParaRPr lang="en-US" altLang="zh-CN" dirty="0"/>
          </a:p>
          <a:p>
            <a:r>
              <a:rPr lang="zh-CN" altLang="en-US" dirty="0"/>
              <a:t>不妨将每个点当做状态，维护的信息为从起点到每个点的最大和</a:t>
            </a:r>
            <a:endParaRPr lang="en-US" altLang="zh-CN" dirty="0"/>
          </a:p>
          <a:p>
            <a:r>
              <a:rPr lang="zh-CN" altLang="en-US" dirty="0"/>
              <a:t>一个点的信息可以由它上面两个点转移得到</a:t>
            </a:r>
            <a:endParaRPr lang="en-US" altLang="zh-CN" dirty="0"/>
          </a:p>
          <a:p>
            <a:r>
              <a:rPr lang="en-US" altLang="zh-CN" dirty="0"/>
              <a:t>O(n^2)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0812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933</Words>
  <Application>Microsoft Office PowerPoint</Application>
  <PresentationFormat>宽屏</PresentationFormat>
  <Paragraphs>90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5" baseType="lpstr">
      <vt:lpstr>等线</vt:lpstr>
      <vt:lpstr>等线 Light</vt:lpstr>
      <vt:lpstr>Arial</vt:lpstr>
      <vt:lpstr>Office 主题​​</vt:lpstr>
      <vt:lpstr>动态规划</vt:lpstr>
      <vt:lpstr>动态规划</vt:lpstr>
      <vt:lpstr>动态规划的性质</vt:lpstr>
      <vt:lpstr>动态规划的性质</vt:lpstr>
      <vt:lpstr>动态规划的性质</vt:lpstr>
      <vt:lpstr>解题步骤</vt:lpstr>
      <vt:lpstr>时空复杂度分析</vt:lpstr>
      <vt:lpstr>数字三角形</vt:lpstr>
      <vt:lpstr>数字三角形</vt:lpstr>
      <vt:lpstr>最大子段和</vt:lpstr>
      <vt:lpstr>最大子段和</vt:lpstr>
      <vt:lpstr>最长上升子序列</vt:lpstr>
      <vt:lpstr>最长上升子序列</vt:lpstr>
      <vt:lpstr>最长公共子序列</vt:lpstr>
      <vt:lpstr>最长公共子序列</vt:lpstr>
      <vt:lpstr>洛谷P1651 塔</vt:lpstr>
      <vt:lpstr>洛谷P1651 塔</vt:lpstr>
      <vt:lpstr>NOIP2015 子串</vt:lpstr>
      <vt:lpstr>NOIP2015 子串</vt:lpstr>
      <vt:lpstr>CSP-J 2020 方格取数</vt:lpstr>
      <vt:lpstr>CSP-J 2020 方格取数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动态规划</dc:title>
  <dc:creator>珂愛 机巧人偶</dc:creator>
  <cp:lastModifiedBy>珂愛 机巧人偶</cp:lastModifiedBy>
  <cp:revision>54</cp:revision>
  <dcterms:created xsi:type="dcterms:W3CDTF">2024-02-15T16:21:44Z</dcterms:created>
  <dcterms:modified xsi:type="dcterms:W3CDTF">2024-02-16T05:37:09Z</dcterms:modified>
</cp:coreProperties>
</file>